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 snapToGrid="0">
      <p:cViewPr varScale="1">
        <p:scale>
          <a:sx n="46" d="100"/>
          <a:sy n="46" d="100"/>
        </p:scale>
        <p:origin x="43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inghistory.org/resource-library/teaching-strategies/fishbowl" TargetMode="External"/><Relationship Id="rId3" Type="http://schemas.openxmlformats.org/officeDocument/2006/relationships/hyperlink" Target="http://isites.harvard.edu/fs/docs/icb.topic469725.files/Rich-Claiming%20an%20Education-1.pdf" TargetMode="External"/><Relationship Id="rId7" Type="http://schemas.openxmlformats.org/officeDocument/2006/relationships/hyperlink" Target="https://www.facinghistory.org/resource-library/teaching-strategies/jigsaw-developing-community-and-disseminating-knowledge" TargetMode="External"/><Relationship Id="rId2" Type="http://schemas.openxmlformats.org/officeDocument/2006/relationships/hyperlink" Target="http://learning.blogs.nytimes.com/2011/11/04/how-students-can-take-charge-of-their-education/?_r=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facultyfocus.com/articles/teaching-and-learning/applying-learning-agreements-in-the-classroom/" TargetMode="External"/><Relationship Id="rId5" Type="http://schemas.openxmlformats.org/officeDocument/2006/relationships/hyperlink" Target="http://www.cincinnatistate.edu/online/faculty-resources/Student%20Collaboration%20in%20the%20Online%20Classroom.pdf" TargetMode="External"/><Relationship Id="rId10" Type="http://schemas.openxmlformats.org/officeDocument/2006/relationships/hyperlink" Target="https://www.facinghistory.org/resource-library/teaching-strategies/k-w-l-charts" TargetMode="External"/><Relationship Id="rId4" Type="http://schemas.openxmlformats.org/officeDocument/2006/relationships/hyperlink" Target="http://cet.usc.edu/resources/teaching_learning/docs/LearnerCentered_Resource_final.pdf" TargetMode="External"/><Relationship Id="rId9" Type="http://schemas.openxmlformats.org/officeDocument/2006/relationships/hyperlink" Target="https://www.facinghistory.org/resource-library/teaching-strategies/think-pair-share-facilitating-discussions-small-and-larg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Claiming an Education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Fall Capstone Workshop</a:t>
            </a:r>
          </a:p>
          <a:p>
            <a:r>
              <a:rPr lang="en-US" dirty="0" smtClean="0"/>
              <a:t>September 22</a:t>
            </a:r>
            <a:r>
              <a:rPr lang="en-US" baseline="30000" dirty="0" smtClean="0"/>
              <a:t>nd</a:t>
            </a:r>
            <a:r>
              <a:rPr lang="en-US" dirty="0" smtClean="0"/>
              <a:t> 2016</a:t>
            </a:r>
          </a:p>
          <a:p>
            <a:r>
              <a:rPr lang="en-US" dirty="0" smtClean="0"/>
              <a:t>Cramer 101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595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dirty="0"/>
              <a:t>9:00     </a:t>
            </a:r>
            <a:r>
              <a:rPr lang="en-US" sz="8000" dirty="0" smtClean="0"/>
              <a:t>	Coffee/Tea </a:t>
            </a:r>
            <a:r>
              <a:rPr lang="en-US" sz="8000" dirty="0"/>
              <a:t>and Mingling                </a:t>
            </a:r>
          </a:p>
          <a:p>
            <a:pPr marL="0" indent="0">
              <a:buNone/>
            </a:pPr>
            <a:r>
              <a:rPr lang="en-US" sz="8000" dirty="0"/>
              <a:t>9:30  </a:t>
            </a:r>
            <a:r>
              <a:rPr lang="en-US" sz="8000" dirty="0" smtClean="0"/>
              <a:t>	Welcome</a:t>
            </a:r>
            <a:r>
              <a:rPr lang="en-US" sz="8000" dirty="0"/>
              <a:t>, Introductions &amp; Agenda Overview </a:t>
            </a:r>
          </a:p>
          <a:p>
            <a:pPr marL="0" indent="0">
              <a:buNone/>
            </a:pPr>
            <a:r>
              <a:rPr lang="en-US" sz="8000" dirty="0"/>
              <a:t>10:00  	Session One: Claiming An Education </a:t>
            </a:r>
          </a:p>
          <a:p>
            <a:pPr marL="0" indent="0">
              <a:buNone/>
            </a:pPr>
            <a:r>
              <a:rPr lang="en-US" sz="8000" dirty="0">
                <a:solidFill>
                  <a:schemeClr val="accent1"/>
                </a:solidFill>
              </a:rPr>
              <a:t>10:45    </a:t>
            </a:r>
            <a:r>
              <a:rPr lang="en-US" sz="8000" dirty="0" smtClean="0">
                <a:solidFill>
                  <a:schemeClr val="accent1"/>
                </a:solidFill>
              </a:rPr>
              <a:t>	Break</a:t>
            </a:r>
            <a:endParaRPr lang="en-US" sz="8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8000" dirty="0" smtClean="0"/>
              <a:t>11:00 </a:t>
            </a:r>
            <a:r>
              <a:rPr lang="en-US" sz="8000" dirty="0"/>
              <a:t> 	Session Two: Shining a Light on Students’ </a:t>
            </a:r>
            <a:r>
              <a:rPr lang="en-US" sz="8000" dirty="0" smtClean="0"/>
              <a:t>Stories </a:t>
            </a:r>
            <a:endParaRPr lang="en-US" sz="8000" dirty="0"/>
          </a:p>
          <a:p>
            <a:pPr marL="0" indent="0">
              <a:buNone/>
            </a:pPr>
            <a:r>
              <a:rPr lang="en-US" sz="8000" dirty="0" smtClean="0">
                <a:solidFill>
                  <a:schemeClr val="accent1"/>
                </a:solidFill>
              </a:rPr>
              <a:t>12:15</a:t>
            </a:r>
            <a:r>
              <a:rPr lang="en-US" sz="8000" dirty="0">
                <a:solidFill>
                  <a:schemeClr val="accent1"/>
                </a:solidFill>
              </a:rPr>
              <a:t> 	Lunch </a:t>
            </a:r>
            <a:endParaRPr lang="en-US" sz="8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8000" dirty="0" smtClean="0"/>
              <a:t>1:00 </a:t>
            </a:r>
            <a:r>
              <a:rPr lang="en-US" sz="8000" dirty="0"/>
              <a:t>	</a:t>
            </a:r>
            <a:r>
              <a:rPr lang="en-US" sz="8000" dirty="0" smtClean="0"/>
              <a:t>Session </a:t>
            </a:r>
            <a:r>
              <a:rPr lang="en-US" sz="8000" dirty="0"/>
              <a:t>Three: Techniques to Empower Students to Claim Their Education  </a:t>
            </a:r>
            <a:endParaRPr lang="en-US" sz="8000" dirty="0" smtClean="0"/>
          </a:p>
          <a:p>
            <a:pPr marL="0" indent="0">
              <a:buNone/>
            </a:pPr>
            <a:r>
              <a:rPr lang="en-US" sz="8000" dirty="0" smtClean="0"/>
              <a:t>1:45</a:t>
            </a:r>
            <a:r>
              <a:rPr lang="en-US" sz="8000" dirty="0"/>
              <a:t>   	Session Four: Evaluation &amp; Final Announcements </a:t>
            </a:r>
          </a:p>
          <a:p>
            <a:pPr marL="0" indent="0">
              <a:buNone/>
            </a:pPr>
            <a:r>
              <a:rPr lang="en-US" sz="8000" dirty="0"/>
              <a:t> </a:t>
            </a:r>
            <a:r>
              <a:rPr lang="en-US" sz="8000" dirty="0" smtClean="0"/>
              <a:t>2:00</a:t>
            </a:r>
            <a:r>
              <a:rPr lang="en-US" sz="8000" dirty="0"/>
              <a:t>	</a:t>
            </a:r>
            <a:r>
              <a:rPr lang="en-US" sz="8000" dirty="0" smtClean="0"/>
              <a:t>Farewell</a:t>
            </a:r>
            <a:r>
              <a:rPr lang="en-US" sz="8000" dirty="0"/>
              <a:t>!</a:t>
            </a:r>
          </a:p>
          <a:p>
            <a:pPr marL="0" indent="0">
              <a:buNone/>
            </a:pPr>
            <a:r>
              <a:rPr lang="en-US" sz="80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820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Words Icebreaker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a 5 </a:t>
            </a:r>
            <a:r>
              <a:rPr lang="en-US" dirty="0"/>
              <a:t>word sentence/string of words </a:t>
            </a:r>
            <a:r>
              <a:rPr lang="en-US" dirty="0" smtClean="0"/>
              <a:t>describing your experience as </a:t>
            </a:r>
            <a:r>
              <a:rPr lang="en-US" dirty="0"/>
              <a:t>a </a:t>
            </a:r>
            <a:r>
              <a:rPr lang="en-US" b="1" dirty="0">
                <a:solidFill>
                  <a:schemeClr val="accent1"/>
                </a:solidFill>
              </a:rPr>
              <a:t>learner</a:t>
            </a:r>
            <a:r>
              <a:rPr lang="en-US" dirty="0"/>
              <a:t> when you were a college student. </a:t>
            </a:r>
            <a:endParaRPr lang="en-US" dirty="0" smtClean="0"/>
          </a:p>
          <a:p>
            <a:r>
              <a:rPr lang="en-US" dirty="0" smtClean="0"/>
              <a:t>Write these words in </a:t>
            </a:r>
            <a:r>
              <a:rPr lang="en-US" b="1" dirty="0" smtClean="0">
                <a:solidFill>
                  <a:schemeClr val="accent1"/>
                </a:solidFill>
              </a:rPr>
              <a:t>large print </a:t>
            </a:r>
            <a:r>
              <a:rPr lang="en-US" dirty="0" smtClean="0"/>
              <a:t>on the sheet of paper provided.</a:t>
            </a:r>
          </a:p>
          <a:p>
            <a:r>
              <a:rPr lang="en-US" dirty="0" smtClean="0"/>
              <a:t>Share responses in </a:t>
            </a:r>
            <a:r>
              <a:rPr lang="en-US" dirty="0"/>
              <a:t>groups of </a:t>
            </a:r>
            <a:r>
              <a:rPr lang="en-US" dirty="0" smtClean="0"/>
              <a:t>3 noticing similarities and differences.</a:t>
            </a:r>
          </a:p>
          <a:p>
            <a:r>
              <a:rPr lang="en-US" dirty="0"/>
              <a:t> </a:t>
            </a:r>
            <a:r>
              <a:rPr lang="en-US" dirty="0" smtClean="0"/>
              <a:t>Tape responses on top of white board. </a:t>
            </a:r>
          </a:p>
          <a:p>
            <a:r>
              <a:rPr lang="en-US" dirty="0" smtClean="0"/>
              <a:t>Gallery walk and large </a:t>
            </a:r>
            <a:r>
              <a:rPr lang="en-US" dirty="0"/>
              <a:t>group </a:t>
            </a:r>
            <a:r>
              <a:rPr lang="en-US" dirty="0" smtClean="0"/>
              <a:t>reflection.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502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996" y="1879906"/>
            <a:ext cx="9592732" cy="2954868"/>
          </a:xfrm>
        </p:spPr>
        <p:txBody>
          <a:bodyPr>
            <a:normAutofit fontScale="90000"/>
          </a:bodyPr>
          <a:lstStyle/>
          <a:p>
            <a:r>
              <a:rPr lang="en-US" sz="3600" i="1" dirty="0" smtClean="0"/>
              <a:t>“</a:t>
            </a:r>
            <a:r>
              <a:rPr lang="en-US" sz="3600" dirty="0" smtClean="0">
                <a:latin typeface="+mn-lt"/>
              </a:rPr>
              <a:t>The </a:t>
            </a:r>
            <a:r>
              <a:rPr lang="en-US" sz="3600" dirty="0">
                <a:latin typeface="+mn-lt"/>
              </a:rPr>
              <a:t>first thing I want to say to you who are students, is that you cannot afford to think of being here to </a:t>
            </a:r>
            <a:r>
              <a:rPr lang="en-US" sz="3600" u="sng" dirty="0">
                <a:latin typeface="+mn-lt"/>
              </a:rPr>
              <a:t>receive</a:t>
            </a:r>
            <a:r>
              <a:rPr lang="en-US" sz="3600" dirty="0">
                <a:latin typeface="+mn-lt"/>
              </a:rPr>
              <a:t> an education; you will do much better to think of yourselves as being here to </a:t>
            </a:r>
            <a:r>
              <a:rPr lang="en-US" sz="3600" u="sng" dirty="0">
                <a:latin typeface="+mn-lt"/>
              </a:rPr>
              <a:t>claim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smtClean="0">
                <a:latin typeface="+mn-lt"/>
              </a:rPr>
              <a:t>one.”</a:t>
            </a:r>
            <a:br>
              <a:rPr lang="en-US" sz="3600" dirty="0" smtClean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-Adrienne Rich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3389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44610"/>
          </a:xfrm>
        </p:spPr>
        <p:txBody>
          <a:bodyPr>
            <a:noAutofit/>
          </a:bodyPr>
          <a:lstStyle/>
          <a:p>
            <a:r>
              <a:rPr lang="en-US" sz="2800" dirty="0"/>
              <a:t>In your mind, what does it mean </a:t>
            </a:r>
            <a:r>
              <a:rPr lang="en-US" sz="2800" dirty="0" smtClean="0"/>
              <a:t>for </a:t>
            </a:r>
            <a:r>
              <a:rPr lang="en-US" sz="2800" dirty="0"/>
              <a:t>your </a:t>
            </a:r>
            <a:r>
              <a:rPr lang="en-US" sz="2800" dirty="0" smtClean="0"/>
              <a:t>students </a:t>
            </a:r>
            <a:r>
              <a:rPr lang="en-US" sz="2800" dirty="0"/>
              <a:t>to “claim” </a:t>
            </a:r>
            <a:r>
              <a:rPr lang="en-US" sz="2800" dirty="0" smtClean="0"/>
              <a:t>their </a:t>
            </a:r>
            <a:r>
              <a:rPr lang="en-US" sz="2800" dirty="0"/>
              <a:t>education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In </a:t>
            </a:r>
            <a:r>
              <a:rPr lang="en-US" sz="2800" dirty="0"/>
              <a:t>what specific ways do you support your students to claim their </a:t>
            </a:r>
            <a:r>
              <a:rPr lang="en-US" sz="2800" dirty="0" smtClean="0"/>
              <a:t>education?</a:t>
            </a:r>
          </a:p>
          <a:p>
            <a:r>
              <a:rPr lang="en-US" sz="2800" dirty="0" smtClean="0"/>
              <a:t>In </a:t>
            </a:r>
            <a:r>
              <a:rPr lang="en-US" sz="2800" dirty="0"/>
              <a:t>what ways do you get in the way? </a:t>
            </a:r>
            <a:r>
              <a:rPr lang="en-US" sz="2800" dirty="0" smtClean="0"/>
              <a:t>How </a:t>
            </a:r>
            <a:r>
              <a:rPr lang="en-US" sz="2800" dirty="0"/>
              <a:t>might you make shifts--internally and externally--to get out of the way?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7497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Shining a Light on Students’ Stories:</a:t>
            </a:r>
            <a:br>
              <a:rPr lang="en-US" dirty="0" smtClean="0"/>
            </a:br>
            <a:r>
              <a:rPr lang="en-US" dirty="0" smtClean="0"/>
              <a:t>The River Tooth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1800" dirty="0" smtClean="0"/>
              <a:t>Create a </a:t>
            </a:r>
            <a:r>
              <a:rPr lang="en-US" sz="1800" dirty="0"/>
              <a:t>timeline of </a:t>
            </a:r>
            <a:r>
              <a:rPr lang="en-US" sz="1800" dirty="0" smtClean="0"/>
              <a:t>your </a:t>
            </a:r>
            <a:r>
              <a:rPr lang="en-US" sz="1800" dirty="0"/>
              <a:t>life and focus in on three “river teeth” that have </a:t>
            </a:r>
            <a:r>
              <a:rPr lang="en-US" sz="1800" dirty="0" smtClean="0"/>
              <a:t>defined </a:t>
            </a:r>
            <a:r>
              <a:rPr lang="en-US" sz="1800" dirty="0"/>
              <a:t>your life </a:t>
            </a:r>
            <a:r>
              <a:rPr lang="en-US" sz="1800" dirty="0" smtClean="0"/>
              <a:t>or stuck with you in some way.</a:t>
            </a:r>
          </a:p>
          <a:p>
            <a:pPr marL="0" indent="0" fontAlgn="base">
              <a:buNone/>
            </a:pPr>
            <a:r>
              <a:rPr lang="en-US" sz="1800" dirty="0" smtClean="0"/>
              <a:t>Create a </a:t>
            </a:r>
            <a:r>
              <a:rPr lang="en-US" sz="1800" dirty="0"/>
              <a:t>collage informed by these three river teeth.  </a:t>
            </a:r>
          </a:p>
          <a:p>
            <a:pPr marL="0" indent="0" fontAlgn="base">
              <a:buNone/>
            </a:pPr>
            <a:r>
              <a:rPr lang="en-US" sz="1800" dirty="0"/>
              <a:t>In groups of 3, participants share </a:t>
            </a:r>
            <a:r>
              <a:rPr lang="en-US" sz="1800" dirty="0" smtClean="0"/>
              <a:t>collages </a:t>
            </a:r>
            <a:r>
              <a:rPr lang="en-US" sz="1800" dirty="0"/>
              <a:t>and reflections on the activity using the following </a:t>
            </a:r>
            <a:r>
              <a:rPr lang="en-US" sz="1800" dirty="0" smtClean="0"/>
              <a:t>prompts: </a:t>
            </a:r>
          </a:p>
          <a:p>
            <a:pPr fontAlgn="base"/>
            <a:r>
              <a:rPr lang="en-US" sz="1800" dirty="0" smtClean="0"/>
              <a:t>What </a:t>
            </a:r>
            <a:r>
              <a:rPr lang="en-US" sz="1800" dirty="0"/>
              <a:t>insights emerged for you as did this activity? </a:t>
            </a:r>
            <a:endParaRPr lang="en-US" sz="1800" dirty="0" smtClean="0"/>
          </a:p>
          <a:p>
            <a:pPr fontAlgn="base"/>
            <a:r>
              <a:rPr lang="en-US" sz="1800" dirty="0" smtClean="0"/>
              <a:t>How </a:t>
            </a:r>
            <a:r>
              <a:rPr lang="en-US" sz="1800" dirty="0"/>
              <a:t>might this activity prove valuable in your capstone - particularly for your students as they move toward claiming their </a:t>
            </a:r>
            <a:r>
              <a:rPr lang="en-US" sz="1800" dirty="0" smtClean="0"/>
              <a:t>education?</a:t>
            </a:r>
          </a:p>
          <a:p>
            <a:pPr fontAlgn="base"/>
            <a:r>
              <a:rPr lang="en-US" sz="1800" dirty="0" smtClean="0"/>
              <a:t>In </a:t>
            </a:r>
            <a:r>
              <a:rPr lang="en-US" sz="1800" dirty="0"/>
              <a:t>what ways might you adapt this to your own course or teaching style? </a:t>
            </a:r>
          </a:p>
          <a:p>
            <a:pPr marL="0" indent="0">
              <a:buNone/>
            </a:pP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40799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Educational </a:t>
            </a:r>
            <a:r>
              <a:rPr lang="en-US" dirty="0" smtClean="0"/>
              <a:t>Strategies for </a:t>
            </a:r>
            <a:br>
              <a:rPr lang="en-US" dirty="0" smtClean="0"/>
            </a:br>
            <a:r>
              <a:rPr lang="en-US" dirty="0" smtClean="0"/>
              <a:t>Claiming </a:t>
            </a:r>
            <a:r>
              <a:rPr lang="en-US" dirty="0"/>
              <a:t>an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/>
            <a:r>
              <a:rPr lang="en-US" sz="1400" b="1" dirty="0"/>
              <a:t>Syllabus</a:t>
            </a:r>
            <a:r>
              <a:rPr lang="en-US" sz="1400" dirty="0"/>
              <a:t>: </a:t>
            </a:r>
            <a:r>
              <a:rPr lang="en-US" sz="1400" dirty="0" smtClean="0"/>
              <a:t>Frame the </a:t>
            </a:r>
            <a:r>
              <a:rPr lang="en-US" sz="1400" dirty="0"/>
              <a:t>learning community as a space for co-teaching and learning in syllabus. Give students’ choices </a:t>
            </a:r>
            <a:r>
              <a:rPr lang="en-US" sz="1400" dirty="0" smtClean="0"/>
              <a:t>of activities throughout or </a:t>
            </a:r>
            <a:r>
              <a:rPr lang="en-US" sz="1400" dirty="0"/>
              <a:t>have them design a week of the syllabus.</a:t>
            </a:r>
          </a:p>
          <a:p>
            <a:pPr fontAlgn="base"/>
            <a:r>
              <a:rPr lang="en-US" sz="1400" b="1" dirty="0"/>
              <a:t>Learning Environment: </a:t>
            </a:r>
            <a:r>
              <a:rPr lang="en-US" sz="1400" dirty="0" smtClean="0"/>
              <a:t>Arrange </a:t>
            </a:r>
            <a:r>
              <a:rPr lang="en-US" sz="1400" dirty="0"/>
              <a:t>chairs in a circle so students can see each other.  As the instructor, sit in the circle rather than occupying a separate space in the front of the room.</a:t>
            </a:r>
          </a:p>
          <a:p>
            <a:pPr fontAlgn="base"/>
            <a:r>
              <a:rPr lang="en-US" sz="1400" b="1" dirty="0" smtClean="0"/>
              <a:t>Classroom Charters:  </a:t>
            </a:r>
            <a:r>
              <a:rPr lang="en-US" sz="1400" dirty="0" smtClean="0"/>
              <a:t>Develop a charter together at the beginning of the term to set the parameters for an ideal learning environment.</a:t>
            </a:r>
            <a:endParaRPr lang="en-US" sz="1400" b="1" dirty="0"/>
          </a:p>
          <a:p>
            <a:pPr fontAlgn="base"/>
            <a:r>
              <a:rPr lang="en-US" sz="1400" b="1" dirty="0"/>
              <a:t>Students as Facilitators/Teachers </a:t>
            </a:r>
            <a:r>
              <a:rPr lang="en-US" sz="1400" dirty="0"/>
              <a:t>: Incorporate student led teach-ins, or readings discussions </a:t>
            </a:r>
          </a:p>
          <a:p>
            <a:pPr fontAlgn="base"/>
            <a:r>
              <a:rPr lang="en-US" sz="1400" b="1" dirty="0"/>
              <a:t>Active Learning Strategies: </a:t>
            </a:r>
            <a:r>
              <a:rPr lang="en-US" sz="1400" dirty="0" smtClean="0"/>
              <a:t>Use cooperative </a:t>
            </a:r>
            <a:r>
              <a:rPr lang="en-US" sz="1400" dirty="0"/>
              <a:t>learning </a:t>
            </a:r>
            <a:r>
              <a:rPr lang="en-US" sz="1400" dirty="0" smtClean="0"/>
              <a:t>strategies that promote students learning from and reflecting with each other  (i.e. think/pair/share, chalk talk, </a:t>
            </a:r>
            <a:r>
              <a:rPr lang="en-US" sz="1400" dirty="0" err="1" smtClean="0"/>
              <a:t>kwl</a:t>
            </a:r>
            <a:r>
              <a:rPr lang="en-US" sz="1400" dirty="0" smtClean="0"/>
              <a:t> inventory, role plays, fishbowls)</a:t>
            </a:r>
            <a:endParaRPr lang="en-US" sz="1400" dirty="0"/>
          </a:p>
          <a:p>
            <a:pPr fontAlgn="base"/>
            <a:r>
              <a:rPr lang="en-US" sz="1400" b="1" dirty="0" smtClean="0"/>
              <a:t>Self/Peer Grading </a:t>
            </a:r>
            <a:r>
              <a:rPr lang="en-US" sz="1400" b="1" dirty="0"/>
              <a:t>and Assessment</a:t>
            </a:r>
            <a:r>
              <a:rPr lang="en-US" sz="1400" dirty="0"/>
              <a:t>:  </a:t>
            </a:r>
            <a:r>
              <a:rPr lang="en-US" sz="1400" dirty="0" smtClean="0"/>
              <a:t>Build into course opportunities for students to assess their own learning. I.e. peer review of final projects in progress, </a:t>
            </a:r>
            <a:r>
              <a:rPr lang="en-US" sz="1400" dirty="0"/>
              <a:t>self/peer assessment of group </a:t>
            </a:r>
            <a:r>
              <a:rPr lang="en-US" sz="1400" dirty="0" smtClean="0"/>
              <a:t>projects, and mini student learning assessments. </a:t>
            </a:r>
            <a:endParaRPr lang="en-US" sz="1400" dirty="0"/>
          </a:p>
          <a:p>
            <a:pPr fontAlgn="base"/>
            <a:r>
              <a:rPr lang="en-US" sz="1400" b="1" dirty="0" smtClean="0"/>
              <a:t>Specific Strategies for Online Courses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9430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fontAlgn="base">
              <a:buNone/>
            </a:pPr>
            <a:r>
              <a:rPr lang="en-US" b="1" dirty="0"/>
              <a:t>“How Students Can Take Charge of Their Education”, NYT </a:t>
            </a:r>
            <a:r>
              <a:rPr lang="en-US" b="1" dirty="0" smtClean="0"/>
              <a:t>11/4/11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0" indent="0" fontAlgn="base">
              <a:buNone/>
            </a:pP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://learning.blogs.nytimes.com/2011/11/04/how-students-can-take-charge-of-their-education/?_</a:t>
            </a:r>
            <a:r>
              <a:rPr lang="en-US" u="sng" dirty="0" smtClean="0">
                <a:hlinkClick r:id="rId2"/>
              </a:rPr>
              <a:t>r=0</a:t>
            </a:r>
            <a:endParaRPr lang="en-US" dirty="0" smtClean="0"/>
          </a:p>
          <a:p>
            <a:pPr marL="0" indent="0" fontAlgn="base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Adrienne Rich speech</a:t>
            </a:r>
          </a:p>
          <a:p>
            <a:pPr marL="0" indent="0">
              <a:buNone/>
            </a:pPr>
            <a:r>
              <a:rPr lang="en-US" u="sng" dirty="0">
                <a:hlinkClick r:id="rId3"/>
              </a:rPr>
              <a:t>http://</a:t>
            </a:r>
            <a:r>
              <a:rPr lang="en-US" u="sng" dirty="0" smtClean="0">
                <a:hlinkClick r:id="rId3"/>
              </a:rPr>
              <a:t>isites.harvard.edu/fs/docs/icb.topic469725.files/RichClaiming%20an%20Education-1.pdf</a:t>
            </a:r>
            <a:endParaRPr lang="en-US" dirty="0"/>
          </a:p>
          <a:p>
            <a:pPr marL="0" indent="0" fontAlgn="base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Learner Centered Teaching and Education and USC: A Resource for Faculty</a:t>
            </a:r>
          </a:p>
          <a:p>
            <a:pPr marL="0" indent="0">
              <a:buNone/>
            </a:pPr>
            <a:r>
              <a:rPr lang="en-US" b="1" u="sng" dirty="0">
                <a:hlinkClick r:id="rId4"/>
              </a:rPr>
              <a:t>http://</a:t>
            </a:r>
            <a:r>
              <a:rPr lang="en-US" b="1" u="sng" dirty="0" smtClean="0">
                <a:hlinkClick r:id="rId4"/>
              </a:rPr>
              <a:t>cet.usc.edu/resources/teaching_learning/docs/LearnerCentered_Resource_final.pdf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Student  Collaboration in the Online Classroom</a:t>
            </a:r>
          </a:p>
          <a:p>
            <a:pPr marL="0" indent="0">
              <a:buNone/>
            </a:pPr>
            <a:r>
              <a:rPr lang="en-US" u="sng" dirty="0">
                <a:hlinkClick r:id="rId5"/>
              </a:rPr>
              <a:t>http://www.cincinnatistate.edu/online/faculty-resources/Student%20Collaboration%20in%20the%20Online%20Classroom.pdf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Techniques </a:t>
            </a:r>
            <a:r>
              <a:rPr lang="en-US" b="1" dirty="0"/>
              <a:t>to Empower Students to Claim Their Education </a:t>
            </a: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	Classroom Charters/Learning </a:t>
            </a:r>
            <a:r>
              <a:rPr lang="en-US" b="1" i="1" dirty="0"/>
              <a:t>Agreement:</a:t>
            </a:r>
            <a:endParaRPr lang="en-US" dirty="0"/>
          </a:p>
          <a:p>
            <a:r>
              <a:rPr lang="en-US" b="1" u="sng" dirty="0">
                <a:hlinkClick r:id="rId6"/>
              </a:rPr>
              <a:t>http://</a:t>
            </a:r>
            <a:r>
              <a:rPr lang="en-US" b="1" u="sng" dirty="0" smtClean="0">
                <a:hlinkClick r:id="rId6"/>
              </a:rPr>
              <a:t>www.facultyfocus.com/articles/teaching-and-learning/applying-learning-agreements-in-the-classroom/</a:t>
            </a:r>
            <a:endParaRPr lang="en-US" dirty="0" smtClean="0"/>
          </a:p>
          <a:p>
            <a:pPr marL="0" indent="0">
              <a:buNone/>
            </a:pPr>
            <a:r>
              <a:rPr lang="en-US" b="1" i="1" dirty="0"/>
              <a:t>	</a:t>
            </a:r>
            <a:r>
              <a:rPr lang="en-US" b="1" i="1" dirty="0" smtClean="0"/>
              <a:t>Jigsaw:</a:t>
            </a:r>
            <a:endParaRPr lang="en-US" dirty="0"/>
          </a:p>
          <a:p>
            <a:r>
              <a:rPr lang="en-US" b="1" u="sng" dirty="0">
                <a:hlinkClick r:id="rId7"/>
              </a:rPr>
              <a:t>https://www.facinghistory.org/resource-library/teaching-strategies/jigsaw-developing-community-and-disseminating-knowledge</a:t>
            </a: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	Fishbowl</a:t>
            </a:r>
            <a:r>
              <a:rPr lang="en-US" b="1" i="1" dirty="0"/>
              <a:t>:</a:t>
            </a:r>
            <a:endParaRPr lang="en-US" dirty="0"/>
          </a:p>
          <a:p>
            <a:r>
              <a:rPr lang="en-US" b="1" u="sng" dirty="0">
                <a:hlinkClick r:id="rId8"/>
              </a:rPr>
              <a:t>https://www.facinghistory.org/resource-library/teaching-strategies/fishbowl</a:t>
            </a: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	Think/Pair/Share</a:t>
            </a:r>
            <a:r>
              <a:rPr lang="en-US" b="1" i="1" dirty="0"/>
              <a:t>:</a:t>
            </a:r>
            <a:endParaRPr lang="en-US" dirty="0"/>
          </a:p>
          <a:p>
            <a:r>
              <a:rPr lang="en-US" b="1" u="sng" dirty="0">
                <a:hlinkClick r:id="rId9"/>
              </a:rPr>
              <a:t>https://www.facinghistory.org/resource-library/teaching-strategies/think-pair-share-facilitating-discussions-small-and-large</a:t>
            </a: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	KWL </a:t>
            </a:r>
            <a:r>
              <a:rPr lang="en-US" b="1" i="1" dirty="0"/>
              <a:t>Knowledge Inventory:</a:t>
            </a:r>
            <a:endParaRPr lang="en-US" dirty="0"/>
          </a:p>
          <a:p>
            <a:r>
              <a:rPr lang="en-US" b="1" u="sng" dirty="0">
                <a:hlinkClick r:id="rId10"/>
              </a:rPr>
              <a:t>https://www.facinghistory.org/resource-library/teaching-strategies/k-w-l-charts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29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Farewell &amp; Good Luck!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(A list of workshop resources will be sent to you via email and posted to the capstone website.)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5590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223</TotalTime>
  <Words>311</Words>
  <Application>Microsoft Office PowerPoint</Application>
  <PresentationFormat>Widescreen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Claiming an Education</vt:lpstr>
      <vt:lpstr>Workshop Agenda</vt:lpstr>
      <vt:lpstr>5 Words Icebreaker</vt:lpstr>
      <vt:lpstr>“The first thing I want to say to you who are students, is that you cannot afford to think of being here to receive an education; you will do much better to think of yourselves as being here to claim one.”  -Adrienne Rich</vt:lpstr>
      <vt:lpstr>Discussion Questions</vt:lpstr>
      <vt:lpstr>Shining a Light on Students’ Stories: The River Tooth Activity</vt:lpstr>
      <vt:lpstr>Educational Strategies for  Claiming an Education</vt:lpstr>
      <vt:lpstr>Resource List</vt:lpstr>
      <vt:lpstr>Farewell &amp; Good Luck!</vt:lpstr>
    </vt:vector>
  </TitlesOfParts>
  <Company>Portland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Claiming an Education</dc:title>
  <dc:creator>Celine Fitzmaurice</dc:creator>
  <cp:lastModifiedBy>Celine Fitzmaurice</cp:lastModifiedBy>
  <cp:revision>14</cp:revision>
  <dcterms:created xsi:type="dcterms:W3CDTF">2016-09-19T17:43:48Z</dcterms:created>
  <dcterms:modified xsi:type="dcterms:W3CDTF">2016-09-26T20:51:30Z</dcterms:modified>
</cp:coreProperties>
</file>